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7561263" cy="10693400"/>
  <p:notesSz cx="7099300" cy="10234613"/>
  <p:defaultTextStyle>
    <a:defPPr>
      <a:defRPr lang="fr-FR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99CCFF"/>
    <a:srgbClr val="009999"/>
    <a:srgbClr val="336600"/>
    <a:srgbClr val="000066"/>
    <a:srgbClr val="000099"/>
    <a:srgbClr val="CC9900"/>
    <a:srgbClr val="990000"/>
    <a:srgbClr val="0033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802" y="-725"/>
      </p:cViewPr>
      <p:guideLst>
        <p:guide orient="horz" pos="336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0F96F-F74A-4770-9A48-E5B082F0C823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CCA26-8010-4E0C-BC43-C20E07DA71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92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9"/>
            <a:ext cx="6427074" cy="229214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1E4-9461-45E0-B624-CD19E881E643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E56C-6C31-4C16-B508-7849A56F4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07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1E4-9461-45E0-B624-CD19E881E643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E56C-6C31-4C16-B508-7849A56F4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22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1436" y="571802"/>
            <a:ext cx="1275964" cy="1216374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551" y="571802"/>
            <a:ext cx="3701869" cy="1216374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1E4-9461-45E0-B624-CD19E881E643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E56C-6C31-4C16-B508-7849A56F4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74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1E4-9461-45E0-B624-CD19E881E643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E56C-6C31-4C16-B508-7849A56F4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03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532323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1E4-9461-45E0-B624-CD19E881E643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E56C-6C31-4C16-B508-7849A56F4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50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548" y="3326837"/>
            <a:ext cx="2488916" cy="94087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8485" y="3326837"/>
            <a:ext cx="2488916" cy="94087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1E4-9461-45E0-B624-CD19E881E643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E56C-6C31-4C16-B508-7849A56F4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39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6" y="428233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7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7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20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20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1E4-9461-45E0-B624-CD19E881E643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E56C-6C31-4C16-B508-7849A56F4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03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1E4-9461-45E0-B624-CD19E881E643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E56C-6C31-4C16-B508-7849A56F4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03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1E4-9461-45E0-B624-CD19E881E643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E56C-6C31-4C16-B508-7849A56F4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78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7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7" y="425758"/>
            <a:ext cx="4226957" cy="912652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5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1E4-9461-45E0-B624-CD19E881E643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E56C-6C31-4C16-B508-7849A56F4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96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2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6"/>
            <a:ext cx="4536758" cy="641604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4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1E4-9461-45E0-B624-CD19E881E643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E56C-6C31-4C16-B508-7849A56F4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57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6" y="428233"/>
            <a:ext cx="6805137" cy="1782234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6" y="2495129"/>
            <a:ext cx="6805137" cy="7057149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6" y="9911199"/>
            <a:ext cx="1764295" cy="569324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41E4-9461-45E0-B624-CD19E881E643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8" y="9911199"/>
            <a:ext cx="1764295" cy="569324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AE56C-6C31-4C16-B508-7849A56F4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78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09" y="9283"/>
            <a:ext cx="7542255" cy="10693400"/>
          </a:xfrm>
          <a:prstGeom prst="rect">
            <a:avLst/>
          </a:prstGeom>
          <a:solidFill>
            <a:srgbClr val="EAEAEA"/>
          </a:solidFill>
          <a:ln w="1270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spcCol="0" rtlCol="0" anchor="ctr"/>
          <a:lstStyle/>
          <a:p>
            <a:pPr algn="ctr"/>
            <a:endParaRPr lang="fr-FR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4" name="Freeform 2"/>
          <p:cNvSpPr/>
          <p:nvPr/>
        </p:nvSpPr>
        <p:spPr>
          <a:xfrm>
            <a:off x="8221" y="1"/>
            <a:ext cx="7553042" cy="2301073"/>
          </a:xfrm>
          <a:custGeom>
            <a:avLst/>
            <a:gdLst/>
            <a:ahLst/>
            <a:cxnLst/>
            <a:rect l="l" t="t" r="r" b="b"/>
            <a:pathLst>
              <a:path w="15557292" h="5872878">
                <a:moveTo>
                  <a:pt x="0" y="0"/>
                </a:moveTo>
                <a:lnTo>
                  <a:pt x="15557292" y="0"/>
                </a:lnTo>
                <a:lnTo>
                  <a:pt x="15557292" y="5872878"/>
                </a:lnTo>
                <a:lnTo>
                  <a:pt x="0" y="58728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ZoneTexte 14"/>
          <p:cNvSpPr txBox="1"/>
          <p:nvPr/>
        </p:nvSpPr>
        <p:spPr>
          <a:xfrm>
            <a:off x="2522561" y="1156335"/>
            <a:ext cx="2855910" cy="468885"/>
          </a:xfrm>
          <a:prstGeom prst="rect">
            <a:avLst/>
          </a:prstGeom>
          <a:noFill/>
        </p:spPr>
        <p:txBody>
          <a:bodyPr wrap="none" lIns="102870" tIns="51435" rIns="102870" bIns="51435" rtlCol="0">
            <a:spAutoFit/>
          </a:bodyPr>
          <a:lstStyle/>
          <a:p>
            <a:r>
              <a:rPr lang="fr-MA" sz="2300" b="1" dirty="0">
                <a:solidFill>
                  <a:srgbClr val="0033CC"/>
                </a:solidFill>
                <a:latin typeface="Baskerville Old Face" pitchFamily="18" charset="0"/>
              </a:rPr>
              <a:t>Ramadan des Sciences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881207" y="1390290"/>
            <a:ext cx="2017540" cy="768340"/>
          </a:xfrm>
          <a:prstGeom prst="rect">
            <a:avLst/>
          </a:prstGeom>
          <a:noFill/>
        </p:spPr>
        <p:txBody>
          <a:bodyPr wrap="none" lIns="102870" tIns="51435" rIns="102870" bIns="51435" rtlCol="0">
            <a:spAutoFit/>
          </a:bodyPr>
          <a:lstStyle/>
          <a:p>
            <a:r>
              <a:rPr lang="ar-MA" sz="4200" dirty="0">
                <a:solidFill>
                  <a:srgbClr val="0033CC"/>
                </a:solidFill>
                <a:latin typeface="Traditional Arabic" pitchFamily="18" charset="-78"/>
                <a:cs typeface="Traditional Arabic" pitchFamily="18" charset="-78"/>
              </a:rPr>
              <a:t>رمضان العلوم</a:t>
            </a:r>
            <a:endParaRPr lang="fr-FR" sz="4200" dirty="0">
              <a:solidFill>
                <a:srgbClr val="0033CC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AutoShape 2" descr="A stunning cosmic scene depicting the formation of Earth from planetary dust. The image showcases a swirling protoplanetary disk around a young star, with dust and gas clumping together to form a glowing, partially molten proto-Earth. Asteroids and space debris are colliding, creating bursts of light and energy. The background features a vast expanse of space filled with nebulae and distant stars."/>
          <p:cNvSpPr>
            <a:spLocks noChangeAspect="1" noChangeArrowheads="1"/>
          </p:cNvSpPr>
          <p:nvPr/>
        </p:nvSpPr>
        <p:spPr bwMode="auto">
          <a:xfrm>
            <a:off x="171529" y="-845988"/>
            <a:ext cx="336056" cy="35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Zone de texte 2"/>
          <p:cNvSpPr txBox="1">
            <a:spLocks noChangeArrowheads="1"/>
          </p:cNvSpPr>
          <p:nvPr/>
        </p:nvSpPr>
        <p:spPr bwMode="auto">
          <a:xfrm>
            <a:off x="2480445" y="10364020"/>
            <a:ext cx="3256064" cy="32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2870" tIns="51435" rIns="102870" bIns="51435" anchor="t" anchorCtr="0">
            <a:noAutofit/>
          </a:bodyPr>
          <a:lstStyle/>
          <a:p>
            <a:pPr fontAlgn="base"/>
            <a:r>
              <a:rPr lang="fr-FR" sz="1100" dirty="0">
                <a:solidFill>
                  <a:srgbClr val="996633"/>
                </a:solidFill>
                <a:latin typeface="Times New Roman"/>
                <a:ea typeface="Times New Roman"/>
                <a:cs typeface="Times New Roman"/>
              </a:rPr>
              <a:t>* Attestation de participation à la fin </a:t>
            </a:r>
            <a:r>
              <a:rPr lang="fr-FR" sz="1100" dirty="0" smtClean="0">
                <a:solidFill>
                  <a:srgbClr val="996633"/>
                </a:solidFill>
                <a:latin typeface="Times New Roman"/>
                <a:ea typeface="Times New Roman"/>
                <a:cs typeface="Times New Roman"/>
              </a:rPr>
              <a:t>de la journée</a:t>
            </a:r>
            <a:endParaRPr lang="fr-FR" sz="1100" dirty="0">
              <a:solidFill>
                <a:srgbClr val="996633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25" name="Zone de texte 2"/>
          <p:cNvSpPr txBox="1">
            <a:spLocks noChangeArrowheads="1"/>
          </p:cNvSpPr>
          <p:nvPr/>
        </p:nvSpPr>
        <p:spPr bwMode="auto">
          <a:xfrm>
            <a:off x="597873" y="3215216"/>
            <a:ext cx="4940545" cy="35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2870" tIns="51435" rIns="102870" bIns="51435" anchor="t" anchorCtr="0">
            <a:noAutofit/>
          </a:bodyPr>
          <a:lstStyle/>
          <a:p>
            <a:pPr algn="ctr" fontAlgn="base"/>
            <a:r>
              <a:rPr lang="fr-MA" b="1" dirty="0" smtClean="0">
                <a:latin typeface="Baskerville Old Face" pitchFamily="18" charset="0"/>
                <a:ea typeface="Times New Roman"/>
                <a:cs typeface="Times New Roman"/>
              </a:rPr>
              <a:t>	        </a:t>
            </a:r>
            <a:r>
              <a:rPr lang="fr-MA" sz="2400" b="1" dirty="0" smtClean="0">
                <a:latin typeface="Baskerville Old Face" pitchFamily="18" charset="0"/>
                <a:ea typeface="Times New Roman"/>
                <a:cs typeface="Times New Roman"/>
              </a:rPr>
              <a:t>Programme de la Journée</a:t>
            </a:r>
          </a:p>
          <a:p>
            <a:pPr algn="ctr" fontAlgn="base"/>
            <a:endParaRPr lang="fr-MA" sz="1500" b="1" dirty="0">
              <a:latin typeface="Baskerville Old Face" pitchFamily="18" charset="0"/>
              <a:ea typeface="Times New Roman"/>
              <a:cs typeface="Times New Roman"/>
            </a:endParaRPr>
          </a:p>
          <a:p>
            <a:pPr fontAlgn="base"/>
            <a:r>
              <a:rPr lang="fr-MA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Wingdings"/>
              </a:rPr>
              <a:t></a:t>
            </a:r>
            <a:r>
              <a:rPr lang="fr-MA" sz="1600" b="1" dirty="0" smtClean="0">
                <a:solidFill>
                  <a:srgbClr val="99660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 </a:t>
            </a:r>
            <a:r>
              <a:rPr lang="fr-MA" sz="1500" b="1" dirty="0" smtClean="0">
                <a:latin typeface="Times New Roman"/>
                <a:ea typeface="Times New Roman"/>
                <a:cs typeface="Times New Roman"/>
              </a:rPr>
              <a:t>12h00 : Séminaire</a:t>
            </a:r>
            <a:endParaRPr lang="fr-MA" sz="1500" b="1" dirty="0">
              <a:latin typeface="Times New Roman"/>
              <a:ea typeface="Times New Roman"/>
              <a:cs typeface="Times New Roman"/>
            </a:endParaRPr>
          </a:p>
          <a:p>
            <a:pPr marL="179388" algn="just" fontAlgn="base"/>
            <a:r>
              <a:rPr lang="fr-FR" sz="15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A </a:t>
            </a:r>
            <a:r>
              <a:rPr lang="fr-FR" sz="15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Bibliometric</a:t>
            </a:r>
            <a:r>
              <a:rPr lang="fr-FR" sz="15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15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Analysis</a:t>
            </a:r>
            <a:r>
              <a:rPr lang="fr-FR" sz="15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15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Using</a:t>
            </a:r>
            <a:r>
              <a:rPr lang="fr-FR" sz="15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15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Scopus</a:t>
            </a:r>
            <a:r>
              <a:rPr lang="fr-FR" sz="15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and Web of </a:t>
            </a:r>
            <a:r>
              <a:rPr lang="fr-FR" sz="1500" b="1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Science </a:t>
            </a:r>
            <a:r>
              <a:rPr lang="fr-FR" sz="1500" b="1" dirty="0" err="1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Databases</a:t>
            </a:r>
            <a:r>
              <a:rPr lang="fr-FR" sz="1500" i="1" dirty="0" smtClean="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355600" fontAlgn="base"/>
            <a:r>
              <a:rPr lang="fr-FR" sz="1500" i="1" dirty="0" smtClean="0">
                <a:latin typeface="Times New Roman"/>
                <a:ea typeface="Times New Roman"/>
                <a:cs typeface="Times New Roman"/>
              </a:rPr>
              <a:t>        Pr</a:t>
            </a:r>
            <a:r>
              <a:rPr lang="fr-FR" sz="1500" i="1" dirty="0">
                <a:latin typeface="Times New Roman"/>
                <a:ea typeface="Times New Roman"/>
                <a:cs typeface="Times New Roman"/>
              </a:rPr>
              <a:t>. Hassan EL </a:t>
            </a:r>
            <a:r>
              <a:rPr lang="fr-FR" sz="1500" i="1" dirty="0" smtClean="0">
                <a:latin typeface="Times New Roman"/>
                <a:ea typeface="Times New Roman"/>
                <a:cs typeface="Times New Roman"/>
              </a:rPr>
              <a:t>BARI</a:t>
            </a:r>
          </a:p>
          <a:p>
            <a:pPr marL="355600" fontAlgn="base"/>
            <a:r>
              <a:rPr lang="fr-FR" sz="1100" i="1" dirty="0" smtClean="0">
                <a:latin typeface="Times New Roman"/>
                <a:ea typeface="Times New Roman"/>
                <a:cs typeface="Times New Roman"/>
              </a:rPr>
              <a:t>          Faculté des Sciences de </a:t>
            </a:r>
            <a:r>
              <a:rPr lang="fr-FR" sz="1100" i="1" dirty="0" err="1" smtClean="0">
                <a:latin typeface="Times New Roman"/>
                <a:ea typeface="Times New Roman"/>
                <a:cs typeface="Times New Roman"/>
              </a:rPr>
              <a:t>Kénitra</a:t>
            </a:r>
            <a:endParaRPr lang="fr-FR" sz="1100" i="1" dirty="0" smtClean="0">
              <a:latin typeface="Times New Roman"/>
              <a:ea typeface="Times New Roman"/>
              <a:cs typeface="Times New Roman"/>
            </a:endParaRPr>
          </a:p>
          <a:p>
            <a:pPr marL="355600" fontAlgn="base"/>
            <a:endParaRPr lang="fr-MA" sz="1100" i="1" dirty="0">
              <a:latin typeface="Times New Roman"/>
              <a:ea typeface="Times New Roman"/>
              <a:cs typeface="Times New Roman"/>
            </a:endParaRPr>
          </a:p>
          <a:p>
            <a:pPr marL="355600" fontAlgn="base"/>
            <a:endParaRPr lang="fr-FR" sz="1100" i="1" dirty="0" smtClean="0">
              <a:latin typeface="Times New Roman"/>
              <a:ea typeface="Times New Roman"/>
              <a:cs typeface="Times New Roman"/>
            </a:endParaRPr>
          </a:p>
          <a:p>
            <a:pPr fontAlgn="base"/>
            <a:endParaRPr lang="fr-MA" sz="500" i="1" dirty="0" smtClean="0">
              <a:latin typeface="Times New Roman"/>
              <a:ea typeface="Times New Roman"/>
              <a:cs typeface="Times New Roman"/>
            </a:endParaRPr>
          </a:p>
          <a:p>
            <a:pPr fontAlgn="base"/>
            <a:endParaRPr lang="fr-FR" sz="500" i="1" dirty="0">
              <a:latin typeface="Times New Roman"/>
              <a:ea typeface="Times New Roman"/>
              <a:cs typeface="Times New Roman"/>
            </a:endParaRPr>
          </a:p>
          <a:p>
            <a:pPr marL="609005" indent="-609005" fontAlgn="base"/>
            <a:r>
              <a:rPr lang="fr-M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Wingdings"/>
              </a:rPr>
              <a:t></a:t>
            </a:r>
            <a:r>
              <a:rPr lang="fr-MA" sz="1600" b="1" dirty="0" smtClean="0">
                <a:solidFill>
                  <a:srgbClr val="99660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 </a:t>
            </a:r>
            <a:r>
              <a:rPr lang="fr-MA" sz="1500" b="1" dirty="0" smtClean="0">
                <a:latin typeface="Times New Roman"/>
                <a:ea typeface="Times New Roman"/>
                <a:cs typeface="Times New Roman"/>
              </a:rPr>
              <a:t>13h00 : Séminaire</a:t>
            </a:r>
            <a:endParaRPr lang="fr-MA" sz="1500" b="1" dirty="0">
              <a:latin typeface="Times New Roman"/>
              <a:ea typeface="Times New Roman"/>
              <a:cs typeface="Times New Roman"/>
            </a:endParaRPr>
          </a:p>
          <a:p>
            <a:pPr marL="176213" algn="just"/>
            <a:r>
              <a:rPr lang="fr-FR" sz="1500" b="1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Inondations </a:t>
            </a:r>
            <a:r>
              <a:rPr lang="fr-FR" sz="15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et résilience territoriale: comprendre, </a:t>
            </a:r>
            <a:r>
              <a:rPr lang="fr-FR" sz="1500" b="1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modéliser </a:t>
            </a:r>
            <a:r>
              <a:rPr lang="fr-FR" sz="15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et anticiper un risque hydrologique complexe</a:t>
            </a:r>
          </a:p>
          <a:p>
            <a:pPr marL="355600" fontAlgn="base"/>
            <a:r>
              <a:rPr lang="fr-FR" sz="1500" i="1" dirty="0" smtClean="0">
                <a:latin typeface="Times New Roman"/>
                <a:ea typeface="Times New Roman"/>
                <a:cs typeface="Times New Roman"/>
              </a:rPr>
              <a:t>   Pr</a:t>
            </a:r>
            <a:r>
              <a:rPr lang="fr-FR" sz="1500" i="1" dirty="0">
                <a:latin typeface="Times New Roman"/>
                <a:ea typeface="Times New Roman"/>
                <a:cs typeface="Times New Roman"/>
              </a:rPr>
              <a:t>. Mohammed </a:t>
            </a:r>
            <a:r>
              <a:rPr lang="fr-FR" sz="1500" i="1" dirty="0" smtClean="0">
                <a:latin typeface="Times New Roman"/>
                <a:ea typeface="Times New Roman"/>
                <a:cs typeface="Times New Roman"/>
              </a:rPr>
              <a:t>IGOUZAL</a:t>
            </a:r>
            <a:endParaRPr lang="fr-FR" sz="1100" i="1" dirty="0" smtClean="0">
              <a:latin typeface="Times New Roman"/>
              <a:ea typeface="Times New Roman"/>
              <a:cs typeface="Times New Roman"/>
            </a:endParaRPr>
          </a:p>
          <a:p>
            <a:pPr marL="355600" fontAlgn="base"/>
            <a:r>
              <a:rPr lang="fr-FR" sz="1100" i="1" dirty="0" smtClean="0">
                <a:latin typeface="Times New Roman"/>
                <a:ea typeface="Times New Roman"/>
                <a:cs typeface="Times New Roman"/>
              </a:rPr>
              <a:t>   Faculté </a:t>
            </a:r>
            <a:r>
              <a:rPr lang="fr-FR" sz="1100" i="1" dirty="0">
                <a:latin typeface="Times New Roman"/>
                <a:ea typeface="Times New Roman"/>
                <a:cs typeface="Times New Roman"/>
              </a:rPr>
              <a:t>des Sciences de </a:t>
            </a:r>
            <a:r>
              <a:rPr lang="fr-FR" sz="1100" i="1" dirty="0" err="1">
                <a:latin typeface="Times New Roman"/>
                <a:ea typeface="Times New Roman"/>
                <a:cs typeface="Times New Roman"/>
              </a:rPr>
              <a:t>Kénitra</a:t>
            </a:r>
            <a:endParaRPr lang="fr-FR" sz="1100" i="1" dirty="0">
              <a:latin typeface="Times New Roman"/>
              <a:ea typeface="Times New Roman"/>
              <a:cs typeface="Times New Roman"/>
            </a:endParaRPr>
          </a:p>
          <a:p>
            <a:endParaRPr lang="fr-MA" sz="500" dirty="0" smtClean="0">
              <a:latin typeface="Times New Roman"/>
              <a:ea typeface="Times New Roman"/>
              <a:cs typeface="Times New Roman"/>
            </a:endParaRPr>
          </a:p>
          <a:p>
            <a:pPr fontAlgn="base"/>
            <a:endParaRPr lang="fr-MA" sz="1500" dirty="0">
              <a:latin typeface="Times New Roman"/>
              <a:ea typeface="Times New Roman"/>
              <a:cs typeface="Times New Roman"/>
            </a:endParaRPr>
          </a:p>
          <a:p>
            <a:pPr fontAlgn="base"/>
            <a:endParaRPr lang="fr-MA" sz="1500" b="1" dirty="0">
              <a:latin typeface="Times New Roman"/>
              <a:ea typeface="Times New Roman"/>
              <a:cs typeface="Times New Roman"/>
            </a:endParaRPr>
          </a:p>
          <a:p>
            <a:pPr fontAlgn="base"/>
            <a:endParaRPr lang="fr-FR" sz="15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fr-FR" sz="1500" dirty="0">
                <a:latin typeface="Times New Roman"/>
                <a:ea typeface="Times New Roman"/>
                <a:cs typeface="Arial"/>
              </a:rPr>
              <a:t> </a:t>
            </a:r>
            <a:endParaRPr lang="fr-FR" sz="1500" dirty="0">
              <a:latin typeface="Calibri"/>
              <a:ea typeface="Calibri"/>
              <a:cs typeface="Arial"/>
            </a:endParaRPr>
          </a:p>
        </p:txBody>
      </p:sp>
      <p:sp>
        <p:nvSpPr>
          <p:cNvPr id="33" name="Zone de texte 2"/>
          <p:cNvSpPr txBox="1">
            <a:spLocks noChangeArrowheads="1"/>
          </p:cNvSpPr>
          <p:nvPr/>
        </p:nvSpPr>
        <p:spPr bwMode="auto">
          <a:xfrm>
            <a:off x="238690" y="9451156"/>
            <a:ext cx="41802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2870" tIns="51435" rIns="102870" bIns="51435" anchor="t" anchorCtr="0">
            <a:noAutofit/>
          </a:bodyPr>
          <a:lstStyle/>
          <a:p>
            <a:pPr fontAlgn="base"/>
            <a:r>
              <a:rPr lang="fr-FR" sz="1300" b="1" dirty="0" smtClean="0">
                <a:latin typeface="Times New Roman"/>
                <a:ea typeface="Calibri"/>
                <a:cs typeface="Times New Roman"/>
              </a:rPr>
              <a:t>Contact et infos:  </a:t>
            </a:r>
          </a:p>
          <a:p>
            <a:pPr fontAlgn="base"/>
            <a:r>
              <a:rPr lang="fr-MA" sz="1300" dirty="0" smtClean="0">
                <a:latin typeface="Times New Roman"/>
                <a:ea typeface="Times New Roman"/>
                <a:cs typeface="Times New Roman"/>
              </a:rPr>
              <a:t>Pr. </a:t>
            </a:r>
            <a:r>
              <a:rPr lang="fr-FR" sz="1300" dirty="0">
                <a:latin typeface="Times New Roman"/>
                <a:ea typeface="Times New Roman"/>
                <a:cs typeface="Times New Roman"/>
              </a:rPr>
              <a:t>Omar MOUHIB </a:t>
            </a:r>
            <a:r>
              <a:rPr lang="fr-FR" sz="1300" dirty="0" smtClean="0">
                <a:latin typeface="Times New Roman"/>
                <a:ea typeface="Times New Roman"/>
                <a:cs typeface="Times New Roman"/>
              </a:rPr>
              <a:t>mouhib.omar@uit.ac.ma</a:t>
            </a:r>
          </a:p>
          <a:p>
            <a:pPr fontAlgn="base"/>
            <a:r>
              <a:rPr lang="fr-MA" sz="1300" i="1" dirty="0" smtClean="0">
                <a:latin typeface="Times New Roman"/>
                <a:ea typeface="Times New Roman"/>
                <a:cs typeface="Times New Roman"/>
              </a:rPr>
              <a:t>Directeur du laboratoire SETIME</a:t>
            </a:r>
            <a:endParaRPr lang="fr-FR" sz="1300" i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9" y="187507"/>
            <a:ext cx="1335018" cy="133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Zone de texte 2"/>
          <p:cNvSpPr txBox="1">
            <a:spLocks noChangeArrowheads="1"/>
          </p:cNvSpPr>
          <p:nvPr/>
        </p:nvSpPr>
        <p:spPr bwMode="auto">
          <a:xfrm>
            <a:off x="331024" y="2301074"/>
            <a:ext cx="7174895" cy="669362"/>
          </a:xfrm>
          <a:prstGeom prst="rect">
            <a:avLst/>
          </a:prstGeom>
          <a:noFill/>
        </p:spPr>
        <p:txBody>
          <a:bodyPr rot="0" vert="horz" wrap="square" lIns="102870" tIns="51435" rIns="102870" bIns="51435" anchor="t" anchorCtr="0">
            <a:noAutofit/>
          </a:bodyPr>
          <a:lstStyle/>
          <a:p>
            <a:pPr algn="ctr" fontAlgn="base">
              <a:spcAft>
                <a:spcPts val="450"/>
              </a:spcAft>
            </a:pPr>
            <a:r>
              <a:rPr lang="fr-FR" sz="1600" b="1" dirty="0">
                <a:latin typeface="Times New Roman"/>
                <a:ea typeface="Times New Roman"/>
                <a:cs typeface="Times New Roman"/>
              </a:rPr>
              <a:t>Laboratoire Systèmes Electroniques, Traitement de l’Information, Mécanique et Energétique (SETIME) organise </a:t>
            </a:r>
            <a:r>
              <a:rPr lang="fr-FR" sz="1600" b="1" dirty="0" smtClean="0">
                <a:latin typeface="Times New Roman"/>
                <a:ea typeface="Times New Roman"/>
                <a:cs typeface="Times New Roman"/>
              </a:rPr>
              <a:t>une journée séminaire</a:t>
            </a:r>
            <a:endParaRPr lang="fr-FR" sz="2300" b="1" dirty="0">
              <a:solidFill>
                <a:srgbClr val="C00000"/>
              </a:solidFill>
              <a:latin typeface="Bodoni MT" pitchFamily="18" charset="0"/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4695480" y="585324"/>
            <a:ext cx="2617967" cy="1886322"/>
          </a:xfrm>
          <a:custGeom>
            <a:avLst/>
            <a:gdLst/>
            <a:ahLst/>
            <a:cxnLst/>
            <a:rect l="l" t="t" r="r" b="b"/>
            <a:pathLst>
              <a:path w="6281655" h="6313221">
                <a:moveTo>
                  <a:pt x="0" y="0"/>
                </a:moveTo>
                <a:lnTo>
                  <a:pt x="6281655" y="0"/>
                </a:lnTo>
                <a:lnTo>
                  <a:pt x="6281655" y="6313221"/>
                </a:lnTo>
                <a:lnTo>
                  <a:pt x="0" y="6313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</p:sp>
      <p:sp>
        <p:nvSpPr>
          <p:cNvPr id="51" name="ZoneTexte 50"/>
          <p:cNvSpPr txBox="1"/>
          <p:nvPr/>
        </p:nvSpPr>
        <p:spPr>
          <a:xfrm>
            <a:off x="4572719" y="18108"/>
            <a:ext cx="2456763" cy="657872"/>
          </a:xfrm>
          <a:prstGeom prst="rect">
            <a:avLst/>
          </a:prstGeom>
          <a:noFill/>
        </p:spPr>
        <p:txBody>
          <a:bodyPr wrap="none" lIns="102870" tIns="51435" rIns="102870" bIns="51435" rtlCol="0">
            <a:spAutoFit/>
          </a:bodyPr>
          <a:lstStyle/>
          <a:p>
            <a:r>
              <a:rPr lang="fr-MA" sz="3600" b="1" dirty="0">
                <a:latin typeface="Gabriola" pitchFamily="82" charset="0"/>
                <a:cs typeface="Traditional Arabic" pitchFamily="18" charset="-78"/>
              </a:rPr>
              <a:t>5</a:t>
            </a:r>
            <a:r>
              <a:rPr lang="fr-MA" sz="3600" b="1" baseline="30000" dirty="0">
                <a:latin typeface="Gabriola" pitchFamily="82" charset="0"/>
                <a:cs typeface="Traditional Arabic" pitchFamily="18" charset="-78"/>
              </a:rPr>
              <a:t>ème</a:t>
            </a:r>
            <a:r>
              <a:rPr lang="fr-MA" sz="3600" b="1" dirty="0">
                <a:latin typeface="Gabriola" pitchFamily="82" charset="0"/>
                <a:cs typeface="Traditional Arabic" pitchFamily="18" charset="-78"/>
              </a:rPr>
              <a:t> </a:t>
            </a:r>
            <a:r>
              <a:rPr lang="fr-MA" sz="3600" b="1" dirty="0" smtClean="0">
                <a:latin typeface="Gabriola" pitchFamily="82" charset="0"/>
                <a:cs typeface="Traditional Arabic" pitchFamily="18" charset="-78"/>
              </a:rPr>
              <a:t>édition-</a:t>
            </a:r>
            <a:r>
              <a:rPr lang="fr-MA" sz="2200" b="1" dirty="0" smtClean="0">
                <a:latin typeface="Times" pitchFamily="18" charset="0"/>
                <a:cs typeface="Traditional Arabic" pitchFamily="18" charset="-78"/>
              </a:rPr>
              <a:t>2026</a:t>
            </a:r>
            <a:endParaRPr lang="fr-FR" sz="2200" b="1" dirty="0">
              <a:latin typeface="Times" pitchFamily="18" charset="0"/>
              <a:cs typeface="Traditional Arabic" pitchFamily="18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68871" y="7699831"/>
            <a:ext cx="4572000" cy="833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Aft>
                <a:spcPts val="450"/>
              </a:spcAft>
            </a:pPr>
            <a:r>
              <a:rPr lang="fr-MA" sz="1600" b="1" dirty="0" smtClean="0">
                <a:latin typeface="Times New Roman"/>
                <a:ea typeface="Times New Roman"/>
                <a:cs typeface="Times New Roman"/>
              </a:rPr>
              <a:t>Samedi 28 Février 2026 </a:t>
            </a:r>
          </a:p>
          <a:p>
            <a:pPr algn="ctr" fontAlgn="base"/>
            <a:r>
              <a:rPr lang="fr-MA" sz="3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1400" i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Amphithéâtre </a:t>
            </a:r>
            <a:r>
              <a:rPr lang="en-US" sz="1400" i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des </a:t>
            </a:r>
            <a:r>
              <a:rPr lang="fr-FR" sz="1400" i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Conférences </a:t>
            </a:r>
          </a:p>
          <a:p>
            <a:pPr algn="ctr" fontAlgn="base"/>
            <a:r>
              <a:rPr lang="fr-FR" sz="1400" i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Faculté des Sciences</a:t>
            </a:r>
          </a:p>
        </p:txBody>
      </p:sp>
      <p:pic>
        <p:nvPicPr>
          <p:cNvPr id="1035" name="Picture 11" descr="C:\1- WorkSpace\RAMADAN des Sciences\2026\Ressources Daturelles et DevDur\istockphoto-1041165282-612x612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29" y="7676675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1- WorkSpace\RAMADAN des Sciences\2026\Ressources Daturelles et DevDur\location-map-pin-gps-pointer-markers-3d-realistic-icon-png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37" y="8082398"/>
            <a:ext cx="605481" cy="48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1- WorkSpace\RAMADAN des Sciences\2026\SETIME\akymH3HR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r="7319" b="9266"/>
          <a:stretch/>
        </p:blipFill>
        <p:spPr bwMode="auto">
          <a:xfrm>
            <a:off x="5989897" y="4145363"/>
            <a:ext cx="913034" cy="98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1- WorkSpace\RAMADAN des Sciences\2026\SETIME\N7LFX3TP (1)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3" t="3357" r="6036" b="20055"/>
          <a:stretch/>
        </p:blipFill>
        <p:spPr bwMode="auto">
          <a:xfrm>
            <a:off x="5860822" y="5634732"/>
            <a:ext cx="1134929" cy="10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1- WorkSpace\RAMADAN des Sciences\2026\SETIME\ck-scop-t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1" y="4625646"/>
            <a:ext cx="732878" cy="4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1- WorkSpace\RAMADAN des Sciences\2026\SETIME\images.pn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 t="19801" r="22413" b="18214"/>
          <a:stretch/>
        </p:blipFill>
        <p:spPr bwMode="auto">
          <a:xfrm>
            <a:off x="731383" y="6236209"/>
            <a:ext cx="396000" cy="41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59</Words>
  <Application>Microsoft Office PowerPoint</Application>
  <PresentationFormat>Personnalisé</PresentationFormat>
  <Paragraphs>30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119</cp:revision>
  <cp:lastPrinted>2026-02-25T15:45:06Z</cp:lastPrinted>
  <dcterms:created xsi:type="dcterms:W3CDTF">2024-03-15T00:33:15Z</dcterms:created>
  <dcterms:modified xsi:type="dcterms:W3CDTF">2026-02-27T12:39:42Z</dcterms:modified>
</cp:coreProperties>
</file>